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74" r:id="rId2"/>
    <p:sldId id="260" r:id="rId3"/>
    <p:sldId id="265" r:id="rId4"/>
    <p:sldId id="275" r:id="rId5"/>
    <p:sldId id="276" r:id="rId6"/>
    <p:sldId id="277" r:id="rId7"/>
    <p:sldId id="287" r:id="rId8"/>
    <p:sldId id="288" r:id="rId9"/>
    <p:sldId id="266" r:id="rId10"/>
    <p:sldId id="310" r:id="rId11"/>
    <p:sldId id="311" r:id="rId12"/>
    <p:sldId id="309" r:id="rId13"/>
    <p:sldId id="290" r:id="rId14"/>
    <p:sldId id="289" r:id="rId15"/>
    <p:sldId id="291" r:id="rId16"/>
    <p:sldId id="308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03" r:id="rId50"/>
    <p:sldId id="304" r:id="rId51"/>
    <p:sldId id="305" r:id="rId52"/>
    <p:sldId id="306" r:id="rId53"/>
    <p:sldId id="281" r:id="rId54"/>
    <p:sldId id="282" r:id="rId55"/>
    <p:sldId id="283" r:id="rId56"/>
    <p:sldId id="285" r:id="rId57"/>
    <p:sldId id="286" r:id="rId58"/>
    <p:sldId id="280" r:id="rId59"/>
    <p:sldId id="312" r:id="rId60"/>
    <p:sldId id="313" r:id="rId61"/>
    <p:sldId id="318" r:id="rId62"/>
    <p:sldId id="256" r:id="rId63"/>
    <p:sldId id="315" r:id="rId64"/>
    <p:sldId id="316" r:id="rId65"/>
    <p:sldId id="314" r:id="rId66"/>
    <p:sldId id="278" r:id="rId67"/>
    <p:sldId id="279" r:id="rId68"/>
    <p:sldId id="320" r:id="rId69"/>
    <p:sldId id="321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1" autoAdjust="0"/>
    <p:restoredTop sz="94660"/>
  </p:normalViewPr>
  <p:slideViewPr>
    <p:cSldViewPr>
      <p:cViewPr>
        <p:scale>
          <a:sx n="100" d="100"/>
          <a:sy n="100" d="100"/>
        </p:scale>
        <p:origin x="-876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53F6A-1A64-4BF7-B692-DBCF35E1C054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8D438-EFBF-455E-BAB1-BA1C05FDF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284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ject_(documents)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For any issue the</a:t>
            </a:r>
            <a:r>
              <a:rPr lang="en-IN" baseline="0" dirty="0" smtClean="0"/>
              <a:t> IT team would develop a solution , without taking into the account the possibility of a duplicate.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E0F1-98DA-458A-99E0-AA1277942EB2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587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E0F1-98DA-458A-99E0-AA1277942EB2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442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documents to be classified may be texts, images, music, etc. Each kind of document possesses its special classification problems. When not otherwise specified, text classification is implied.</a:t>
            </a:r>
          </a:p>
          <a:p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 may be classified according to their </a:t>
            </a:r>
            <a:r>
              <a:rPr lang="en-I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ubject (documents)"/>
              </a:rPr>
              <a:t>subjects</a:t>
            </a:r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according to other attributes (such as document type, author, printing year etc.).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E0F1-98DA-458A-99E0-AA1277942EB2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087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IN" dirty="0" smtClean="0"/>
              <a:t>Tokenization – Parsing text</a:t>
            </a:r>
            <a:r>
              <a:rPr lang="en-IN" baseline="0" dirty="0" smtClean="0"/>
              <a:t> data into smaller units as words and phrases .e.g. </a:t>
            </a:r>
            <a:r>
              <a:rPr lang="en-IN" baseline="0" dirty="0" err="1" smtClean="0"/>
              <a:t>BagOfWords</a:t>
            </a:r>
            <a:endParaRPr lang="en-IN" baseline="0" dirty="0" smtClean="0"/>
          </a:p>
          <a:p>
            <a:pPr marL="228600" indent="-228600">
              <a:buAutoNum type="arabicPeriod"/>
            </a:pPr>
            <a:r>
              <a:rPr lang="en-IN" baseline="0" dirty="0" smtClean="0"/>
              <a:t>Remove </a:t>
            </a:r>
            <a:r>
              <a:rPr lang="en-IN" baseline="0" dirty="0" err="1" smtClean="0"/>
              <a:t>sp</a:t>
            </a:r>
            <a:r>
              <a:rPr lang="en-IN" baseline="0" dirty="0" smtClean="0"/>
              <a:t> and </a:t>
            </a:r>
            <a:r>
              <a:rPr lang="en-IN" baseline="0" dirty="0" err="1" smtClean="0"/>
              <a:t>punc</a:t>
            </a:r>
            <a:endParaRPr lang="en-IN" baseline="0" dirty="0" smtClean="0"/>
          </a:p>
          <a:p>
            <a:pPr marL="228600" indent="-228600">
              <a:buAutoNum type="arabicPeriod"/>
            </a:pPr>
            <a:r>
              <a:rPr lang="en-IN" baseline="0" dirty="0" smtClean="0"/>
              <a:t>Generate features or attributes – </a:t>
            </a:r>
            <a:r>
              <a:rPr lang="en-IN" baseline="0" dirty="0" err="1" smtClean="0"/>
              <a:t>tf-idf</a:t>
            </a:r>
            <a:r>
              <a:rPr lang="en-IN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IN" baseline="0" dirty="0" smtClean="0"/>
              <a:t>Classification based on the features we generated</a:t>
            </a:r>
          </a:p>
          <a:p>
            <a:pPr marL="228600" indent="-228600">
              <a:buAutoNum type="arabicPeriod"/>
            </a:pPr>
            <a:endParaRPr lang="en-IN" baseline="0" dirty="0" smtClean="0"/>
          </a:p>
          <a:p>
            <a:pPr marL="228600" indent="-228600">
              <a:buAutoNum type="arabicPeriod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BE0F1-98DA-458A-99E0-AA1277942EB2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68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83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90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4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3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30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17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24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84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67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23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81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F45E-EFB4-4005-BB2A-1D7C2BD8BFDF}" type="datetimeFigureOut">
              <a:rPr lang="en-IN" smtClean="0"/>
              <a:t>03-08-2018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46355-D840-43F5-BEF2-96EA01E14A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81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dreads.com/author/show/18214575.Damian_Duffy_Mingle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ter_Norvig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7289158" cy="4249663"/>
          </a:xfrm>
        </p:spPr>
      </p:pic>
    </p:spTree>
    <p:extLst>
      <p:ext uri="{BB962C8B-B14F-4D97-AF65-F5344CB8AC3E}">
        <p14:creationId xmlns:p14="http://schemas.microsoft.com/office/powerpoint/2010/main" val="18888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800" dirty="0" smtClean="0"/>
              <a:t>b.) Unsupervised Learning</a:t>
            </a:r>
            <a:endParaRPr lang="en-IN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4"/>
          <a:stretch/>
        </p:blipFill>
        <p:spPr>
          <a:xfrm>
            <a:off x="467544" y="1988840"/>
            <a:ext cx="8208911" cy="4608511"/>
          </a:xfr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2047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64668"/>
            <a:ext cx="7620000" cy="29622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34" y="3789040"/>
            <a:ext cx="6667500" cy="286702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5217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136815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4800" dirty="0" smtClean="0"/>
              <a:t>Two types of Machine Learning Algorithms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20121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IN" dirty="0" smtClean="0"/>
              <a:t>Classification Algorithms</a:t>
            </a:r>
          </a:p>
          <a:p>
            <a:pPr marL="514350" indent="-514350">
              <a:buFont typeface="+mj-lt"/>
              <a:buAutoNum type="alphaUcPeriod"/>
            </a:pPr>
            <a:endParaRPr lang="en-IN" dirty="0" smtClean="0"/>
          </a:p>
          <a:p>
            <a:pPr marL="514350" indent="-514350">
              <a:buFont typeface="+mj-lt"/>
              <a:buAutoNum type="alphaUcPeriod"/>
            </a:pPr>
            <a:r>
              <a:rPr lang="en-IN" dirty="0" smtClean="0"/>
              <a:t>Regression Algorithms</a:t>
            </a:r>
          </a:p>
          <a:p>
            <a:pPr marL="514350" indent="-514350">
              <a:buFont typeface="+mj-lt"/>
              <a:buAutoNum type="alphaU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89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71" y="260648"/>
            <a:ext cx="8229600" cy="1143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A</a:t>
            </a:r>
            <a:r>
              <a:rPr lang="en-IN" dirty="0" smtClean="0"/>
              <a:t>.) Classification Algorithm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52936"/>
            <a:ext cx="4486886" cy="36766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32040" y="1831947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Classification Tree</a:t>
            </a:r>
            <a:endParaRPr lang="en-IN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" y="2852936"/>
            <a:ext cx="4324350" cy="367665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74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0400" b="9362"/>
          <a:stretch/>
        </p:blipFill>
        <p:spPr>
          <a:xfrm>
            <a:off x="179512" y="2541259"/>
            <a:ext cx="3852428" cy="3848669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306864"/>
            <a:ext cx="4571428" cy="431746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C0000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5076056" y="1614366"/>
            <a:ext cx="34587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/>
              <a:t>Regression Tree</a:t>
            </a:r>
          </a:p>
          <a:p>
            <a:endParaRPr lang="en-IN" sz="2800" dirty="0" smtClean="0"/>
          </a:p>
          <a:p>
            <a:endParaRPr lang="en-IN" sz="28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B.) Regression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5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9" t="2985" r="14780" b="80498"/>
          <a:stretch/>
        </p:blipFill>
        <p:spPr>
          <a:xfrm>
            <a:off x="1403648" y="204716"/>
            <a:ext cx="6196084" cy="113276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24693" r="2922" b="6327"/>
          <a:stretch/>
        </p:blipFill>
        <p:spPr>
          <a:xfrm>
            <a:off x="300250" y="1651379"/>
            <a:ext cx="8475259" cy="461294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986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891"/>
            <a:ext cx="7620000" cy="5393477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043608" y="542738"/>
            <a:ext cx="6840760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200" dirty="0" smtClean="0"/>
              <a:t>When not to Use Linear Regression??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2105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650010" cy="4896544"/>
          </a:xfr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50284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Support Vector Machine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7944" y="1600200"/>
            <a:ext cx="4618856" cy="452596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Supervised ML algorithm</a:t>
            </a:r>
          </a:p>
          <a:p>
            <a:endParaRPr lang="en-IN" dirty="0" smtClean="0"/>
          </a:p>
          <a:p>
            <a:r>
              <a:rPr lang="en-IN" dirty="0" smtClean="0"/>
              <a:t>Both classification and regression</a:t>
            </a:r>
          </a:p>
          <a:p>
            <a:endParaRPr lang="en-IN" dirty="0" smtClean="0"/>
          </a:p>
          <a:p>
            <a:r>
              <a:rPr lang="en-IN" dirty="0" smtClean="0"/>
              <a:t>Hyper Plane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3841773" cy="3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0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8229600" cy="4250122"/>
          </a:xfrm>
          <a:ln>
            <a:solidFill>
              <a:srgbClr val="C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5576" y="332656"/>
            <a:ext cx="7560840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400" dirty="0" smtClean="0"/>
              <a:t>Input Data Points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2886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Machine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229600" cy="3229819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“Artificial Intelligence, deep learning</a:t>
            </a:r>
            <a:r>
              <a:rPr lang="en-IN" b="1" dirty="0" smtClean="0"/>
              <a:t>,</a:t>
            </a:r>
            <a:r>
              <a:rPr lang="en-IN" dirty="0" smtClean="0"/>
              <a:t> machine learning — whatever you’re doing if you don’t understand it — learn it. Because otherwise you’re going to be a dinosaur within 3 years.” ~</a:t>
            </a:r>
            <a:r>
              <a:rPr lang="en-IN" b="1" dirty="0" smtClean="0"/>
              <a:t>Mark Cuban</a:t>
            </a:r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019550"/>
            <a:ext cx="50482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5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SVM Animation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362994"/>
            <a:ext cx="6000750" cy="3000375"/>
          </a:xfr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3920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Decision Trees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5"/>
          <a:stretch/>
        </p:blipFill>
        <p:spPr>
          <a:xfrm>
            <a:off x="539552" y="1772816"/>
            <a:ext cx="3965456" cy="4341381"/>
          </a:xfr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788024" y="1916832"/>
            <a:ext cx="4104456" cy="31085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Observations about item to conclusions about target variable.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/>
              <a:t>P</a:t>
            </a:r>
            <a:r>
              <a:rPr lang="en-IN" sz="2800" dirty="0" smtClean="0"/>
              <a:t>redict value for target variable – categorical or continuous.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1285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Decision Tree Animation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5400600" cy="3562350"/>
          </a:xfr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868144" y="1988840"/>
            <a:ext cx="3024336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 smtClean="0"/>
              <a:t>Step 1: Question that split data points into 2 groups that are most homogeneous</a:t>
            </a:r>
          </a:p>
          <a:p>
            <a:endParaRPr lang="en-IN" sz="2400" dirty="0"/>
          </a:p>
          <a:p>
            <a:r>
              <a:rPr lang="en-IN" sz="2400" dirty="0" smtClean="0"/>
              <a:t>Step 2: Repeat Step 1, until a stopping criterion is reached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266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Random Forests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80026"/>
            <a:ext cx="8208912" cy="5143097"/>
          </a:xfrm>
          <a:ln w="952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431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What , How??????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Supervised Learning Algorithm</a:t>
            </a:r>
          </a:p>
          <a:p>
            <a:r>
              <a:rPr lang="en-IN" dirty="0" smtClean="0"/>
              <a:t>Both classification and regression problems</a:t>
            </a:r>
          </a:p>
          <a:p>
            <a:r>
              <a:rPr lang="en-IN" dirty="0" smtClean="0"/>
              <a:t>Builds ensemble of trees trained with Bagging method</a:t>
            </a:r>
          </a:p>
          <a:p>
            <a:r>
              <a:rPr lang="en-IN" dirty="0" smtClean="0"/>
              <a:t>It takes a random subset of features while splitting a node</a:t>
            </a:r>
          </a:p>
        </p:txBody>
      </p:sp>
    </p:spTree>
    <p:extLst>
      <p:ext uri="{BB962C8B-B14F-4D97-AF65-F5344CB8AC3E}">
        <p14:creationId xmlns:p14="http://schemas.microsoft.com/office/powerpoint/2010/main" val="69925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Random Forest Simplified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208912" cy="5039190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39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Neural Networks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600200"/>
            <a:ext cx="3672408" cy="514116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 smtClean="0"/>
              <a:t>Inspired by neurons in our nervous system</a:t>
            </a:r>
          </a:p>
          <a:p>
            <a:r>
              <a:rPr lang="en-IN" dirty="0" smtClean="0"/>
              <a:t>Input, Output and Hidden</a:t>
            </a:r>
          </a:p>
          <a:p>
            <a:r>
              <a:rPr lang="en-IN" dirty="0" smtClean="0"/>
              <a:t>Breaks down problems into smaller sub problems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47836"/>
            <a:ext cx="4629325" cy="336232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99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ANNs in Deep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IN" dirty="0" smtClean="0"/>
              <a:t>Represent a problem as hierarchy of concepts.</a:t>
            </a:r>
          </a:p>
          <a:p>
            <a:r>
              <a:rPr lang="en-IN" dirty="0" smtClean="0"/>
              <a:t>Break a complex task into less abstract tasks.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5" y="2780928"/>
            <a:ext cx="69342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Problem Statement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767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My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48925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sz="6600" dirty="0" smtClean="0"/>
              <a:t>Text Analytics based - Recommender System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36583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8229600" cy="4303395"/>
          </a:xfrm>
        </p:spPr>
      </p:pic>
    </p:spTree>
    <p:extLst>
      <p:ext uri="{BB962C8B-B14F-4D97-AF65-F5344CB8AC3E}">
        <p14:creationId xmlns:p14="http://schemas.microsoft.com/office/powerpoint/2010/main" val="24324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Document Classification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276872"/>
            <a:ext cx="3289966" cy="3168352"/>
          </a:xfrm>
          <a:ln>
            <a:solidFill>
              <a:srgbClr val="0070C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39552" y="2564904"/>
            <a:ext cx="4176464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dirty="0" smtClean="0"/>
              <a:t>2 Main Philosophies of Subject Classification</a:t>
            </a:r>
          </a:p>
          <a:p>
            <a:endParaRPr lang="en-IN" sz="2800" dirty="0"/>
          </a:p>
          <a:p>
            <a:pPr marL="342900" indent="-342900">
              <a:buAutoNum type="arabicPeriod"/>
            </a:pPr>
            <a:r>
              <a:rPr lang="en-IN" sz="2800" dirty="0" smtClean="0"/>
              <a:t>Content-based</a:t>
            </a:r>
          </a:p>
          <a:p>
            <a:pPr marL="342900" indent="-342900">
              <a:buAutoNum type="arabicPeriod"/>
            </a:pPr>
            <a:endParaRPr lang="en-IN" sz="2800" dirty="0" smtClean="0"/>
          </a:p>
          <a:p>
            <a:pPr marL="342900" indent="-342900">
              <a:buAutoNum type="arabicPeriod"/>
            </a:pPr>
            <a:r>
              <a:rPr lang="en-IN" sz="2800" dirty="0" smtClean="0"/>
              <a:t>Request based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657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Content-based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370100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D</a:t>
            </a:r>
            <a:r>
              <a:rPr lang="en-IN" dirty="0" smtClean="0"/>
              <a:t>ocument have certain attributes .</a:t>
            </a:r>
          </a:p>
          <a:p>
            <a:endParaRPr lang="en-IN" dirty="0"/>
          </a:p>
          <a:p>
            <a:r>
              <a:rPr lang="en-IN" dirty="0" smtClean="0"/>
              <a:t>Based on No. of attributes matched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documents  are assigned a similarity score.</a:t>
            </a:r>
          </a:p>
        </p:txBody>
      </p:sp>
    </p:spTree>
    <p:extLst>
      <p:ext uri="{BB962C8B-B14F-4D97-AF65-F5344CB8AC3E}">
        <p14:creationId xmlns:p14="http://schemas.microsoft.com/office/powerpoint/2010/main" val="327340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Request-based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204864"/>
            <a:ext cx="8229600" cy="338437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Request from users influence how documents are classified</a:t>
            </a:r>
          </a:p>
          <a:p>
            <a:r>
              <a:rPr lang="en-IN" dirty="0" smtClean="0"/>
              <a:t>Feedback from users are taken</a:t>
            </a:r>
          </a:p>
          <a:p>
            <a:r>
              <a:rPr lang="en-IN" dirty="0" smtClean="0"/>
              <a:t>These feedbacks are analysed and based on them classification is done.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1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Recommender Systems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96512"/>
            <a:ext cx="3888432" cy="3968792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63245"/>
            <a:ext cx="4232216" cy="357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What is recommender systems??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Technology where </a:t>
            </a:r>
            <a:r>
              <a:rPr lang="en-IN" b="1" dirty="0" smtClean="0"/>
              <a:t>items</a:t>
            </a:r>
            <a:r>
              <a:rPr lang="en-IN" dirty="0" smtClean="0"/>
              <a:t> are recommended to </a:t>
            </a:r>
            <a:r>
              <a:rPr lang="en-IN" b="1" dirty="0" smtClean="0"/>
              <a:t>users</a:t>
            </a:r>
            <a:r>
              <a:rPr lang="en-IN" dirty="0" smtClean="0"/>
              <a:t> (or vice-versa e.g. Uber)</a:t>
            </a:r>
          </a:p>
          <a:p>
            <a:r>
              <a:rPr lang="en-IN" dirty="0" smtClean="0"/>
              <a:t>Knowledge Based recommender systems</a:t>
            </a:r>
          </a:p>
          <a:p>
            <a:pPr lvl="1"/>
            <a:r>
              <a:rPr lang="en-IN" dirty="0" smtClean="0"/>
              <a:t>Both </a:t>
            </a:r>
            <a:r>
              <a:rPr lang="en-IN" b="1" dirty="0" smtClean="0"/>
              <a:t>users</a:t>
            </a:r>
            <a:r>
              <a:rPr lang="en-IN" dirty="0" smtClean="0"/>
              <a:t> and </a:t>
            </a:r>
            <a:r>
              <a:rPr lang="en-IN" b="1" dirty="0" smtClean="0"/>
              <a:t>items </a:t>
            </a:r>
            <a:r>
              <a:rPr lang="en-IN" dirty="0" smtClean="0"/>
              <a:t> have attributes.</a:t>
            </a:r>
          </a:p>
          <a:p>
            <a:pPr lvl="1"/>
            <a:r>
              <a:rPr lang="en-IN" dirty="0" smtClean="0"/>
              <a:t>The more you know about both, the better the results are.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83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632"/>
            <a:ext cx="8568952" cy="3744416"/>
          </a:xfrm>
        </p:spPr>
      </p:pic>
      <p:sp>
        <p:nvSpPr>
          <p:cNvPr id="5" name="TextBox 4"/>
          <p:cNvSpPr txBox="1"/>
          <p:nvPr/>
        </p:nvSpPr>
        <p:spPr>
          <a:xfrm>
            <a:off x="539552" y="4005064"/>
            <a:ext cx="8604448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Attributes - useful information - rules &amp; patterns  used for recommendation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Item - several attributes – Similarity of items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Recommendations - based on </a:t>
            </a:r>
            <a:r>
              <a:rPr lang="en-IN" sz="2800" b="1" dirty="0" smtClean="0"/>
              <a:t>item similarity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Users described by similar attributes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Recommend items based on user-item similarity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8370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Content-Based Filtering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473424"/>
              </p:ext>
            </p:extLst>
          </p:nvPr>
        </p:nvGraphicFramePr>
        <p:xfrm>
          <a:off x="457200" y="1600200"/>
          <a:ext cx="843528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584"/>
                <a:gridCol w="1512168"/>
                <a:gridCol w="1255008"/>
                <a:gridCol w="1645920"/>
                <a:gridCol w="1851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 Inside Out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Minions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Avengers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Ant-Man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Animated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Marvel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Super Villain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Bechdel Test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Pass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Fail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Pass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Fail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Parks and Rec Alumini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No.</a:t>
                      </a:r>
                      <a:r>
                        <a:rPr lang="en-IN" sz="2400" baseline="0" dirty="0" smtClean="0"/>
                        <a:t> of Similar features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3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22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Steps Involved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204865"/>
            <a:ext cx="8229600" cy="288031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en-IN" dirty="0" smtClean="0"/>
              <a:t>Tokenization</a:t>
            </a:r>
          </a:p>
          <a:p>
            <a:pPr marL="514350" indent="-514350">
              <a:buAutoNum type="arabicPeriod"/>
            </a:pPr>
            <a:endParaRPr lang="en-IN" dirty="0" smtClean="0"/>
          </a:p>
          <a:p>
            <a:pPr marL="514350" indent="-514350">
              <a:buAutoNum type="arabicPeriod"/>
            </a:pPr>
            <a:r>
              <a:rPr lang="en-IN" dirty="0" smtClean="0"/>
              <a:t>Removing Stop words and punctuation</a:t>
            </a:r>
          </a:p>
          <a:p>
            <a:pPr marL="514350" indent="-514350">
              <a:buAutoNum type="arabicPeriod"/>
            </a:pPr>
            <a:endParaRPr lang="en-IN" dirty="0" smtClean="0"/>
          </a:p>
          <a:p>
            <a:pPr marL="514350" indent="-514350">
              <a:buAutoNum type="arabicPeriod"/>
            </a:pPr>
            <a:r>
              <a:rPr lang="en-IN" dirty="0" smtClean="0"/>
              <a:t> Generate features or attributes</a:t>
            </a:r>
          </a:p>
          <a:p>
            <a:pPr marL="514350" indent="-514350">
              <a:buAutoNum type="arabicPeriod"/>
            </a:pPr>
            <a:endParaRPr lang="en-IN" dirty="0" smtClean="0"/>
          </a:p>
          <a:p>
            <a:pPr marL="514350" indent="-514350">
              <a:buAutoNum type="arabicPeriod"/>
            </a:pPr>
            <a:r>
              <a:rPr lang="en-IN" dirty="0" smtClean="0"/>
              <a:t>Classification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9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Tfidf vectorizer to rescue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/>
              <a:t>TF-IDF </a:t>
            </a:r>
            <a:r>
              <a:rPr lang="en-IN" dirty="0"/>
              <a:t>:</a:t>
            </a:r>
            <a:r>
              <a:rPr lang="en-IN" dirty="0" smtClean="0"/>
              <a:t> </a:t>
            </a:r>
            <a:r>
              <a:rPr lang="en-IN" dirty="0"/>
              <a:t>"Term Frequency, Inverse Document Frequency." </a:t>
            </a:r>
            <a:endParaRPr lang="en-IN" dirty="0" smtClean="0"/>
          </a:p>
          <a:p>
            <a:r>
              <a:rPr lang="en-IN" dirty="0"/>
              <a:t>W</a:t>
            </a:r>
            <a:r>
              <a:rPr lang="en-IN" dirty="0" smtClean="0"/>
              <a:t>ay </a:t>
            </a:r>
            <a:r>
              <a:rPr lang="en-IN" dirty="0"/>
              <a:t>to score the importance of words (or "terms") in a document based on how frequently they appear across multiple documents.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8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Tf-idf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Intuitively…</a:t>
            </a:r>
          </a:p>
          <a:p>
            <a:pPr lvl="1"/>
            <a:r>
              <a:rPr lang="en-IN" dirty="0" smtClean="0"/>
              <a:t>If </a:t>
            </a:r>
            <a:r>
              <a:rPr lang="en-IN" dirty="0"/>
              <a:t>a word appears frequently in a </a:t>
            </a:r>
            <a:r>
              <a:rPr lang="en-IN" dirty="0" smtClean="0"/>
              <a:t>document</a:t>
            </a:r>
            <a:r>
              <a:rPr lang="en-IN" dirty="0"/>
              <a:t>, it's important. Give the word a </a:t>
            </a:r>
            <a:r>
              <a:rPr lang="en-IN" dirty="0" smtClean="0"/>
              <a:t>	high </a:t>
            </a:r>
            <a:r>
              <a:rPr lang="en-IN" dirty="0"/>
              <a:t>score</a:t>
            </a:r>
            <a:r>
              <a:rPr lang="en-IN" dirty="0" smtClean="0"/>
              <a:t>.</a:t>
            </a:r>
            <a:endParaRPr lang="en-IN" dirty="0"/>
          </a:p>
          <a:p>
            <a:pPr lvl="1"/>
            <a:r>
              <a:rPr lang="en-IN" dirty="0"/>
              <a:t>But if a word appears in many documents, it's not a unique identifier. Give the word a low score</a:t>
            </a:r>
            <a:r>
              <a:rPr lang="en-IN" dirty="0" smtClean="0"/>
              <a:t>.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IN" dirty="0"/>
              <a:t>Tf-idf term weighting: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tf-idf</a:t>
            </a:r>
            <a:r>
              <a:rPr lang="en-IN" dirty="0"/>
              <a:t>(</a:t>
            </a:r>
            <a:r>
              <a:rPr lang="en-IN" dirty="0" err="1"/>
              <a:t>t,d</a:t>
            </a:r>
            <a:r>
              <a:rPr lang="en-IN" dirty="0"/>
              <a:t>)  = </a:t>
            </a:r>
            <a:r>
              <a:rPr lang="en-IN" dirty="0" err="1"/>
              <a:t>tf</a:t>
            </a:r>
            <a:r>
              <a:rPr lang="en-IN" dirty="0"/>
              <a:t>(</a:t>
            </a:r>
            <a:r>
              <a:rPr lang="en-IN" dirty="0" err="1"/>
              <a:t>t,d</a:t>
            </a:r>
            <a:r>
              <a:rPr lang="en-IN" dirty="0"/>
              <a:t>) * idf(t)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6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76672"/>
            <a:ext cx="7323434" cy="249835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71600" y="3645024"/>
            <a:ext cx="6768752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IN" sz="2800" dirty="0" smtClean="0"/>
              <a:t> A Branch of Artificial Intelligence</a:t>
            </a:r>
          </a:p>
          <a:p>
            <a:pPr marL="285750" indent="-285750">
              <a:buFont typeface="Wingdings" pitchFamily="2" charset="2"/>
              <a:buChar char="q"/>
            </a:pPr>
            <a:endParaRPr lang="en-IN" sz="2800" dirty="0"/>
          </a:p>
          <a:p>
            <a:pPr marL="285750" indent="-285750">
              <a:buFont typeface="Wingdings" pitchFamily="2" charset="2"/>
              <a:buChar char="q"/>
            </a:pPr>
            <a:r>
              <a:rPr lang="en-IN" sz="2800" dirty="0" smtClean="0"/>
              <a:t> Creative Use of Statistics</a:t>
            </a:r>
          </a:p>
          <a:p>
            <a:pPr marL="285750" indent="-285750">
              <a:buFont typeface="Wingdings" pitchFamily="2" charset="2"/>
              <a:buChar char="q"/>
            </a:pPr>
            <a:endParaRPr lang="en-IN" sz="2800" dirty="0"/>
          </a:p>
          <a:p>
            <a:pPr marL="285750" indent="-285750">
              <a:buFont typeface="Wingdings" pitchFamily="2" charset="2"/>
              <a:buChar char="q"/>
            </a:pPr>
            <a:r>
              <a:rPr lang="en-IN" sz="2800" dirty="0"/>
              <a:t> </a:t>
            </a:r>
            <a:r>
              <a:rPr lang="en-IN" sz="2800" dirty="0" smtClean="0"/>
              <a:t>Smart Decisions from Large Datasets</a:t>
            </a:r>
          </a:p>
          <a:p>
            <a:pPr marL="285750" indent="-285750">
              <a:buFont typeface="Wingdings" pitchFamily="2" charset="2"/>
              <a:buChar char="q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8683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Tf-idf code	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31274" r="14753" b="20800"/>
          <a:stretch/>
        </p:blipFill>
        <p:spPr>
          <a:xfrm>
            <a:off x="251520" y="1772816"/>
            <a:ext cx="8678717" cy="3773373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7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Incidents Data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8760087" cy="4925144"/>
          </a:xfrm>
        </p:spPr>
      </p:pic>
    </p:spTree>
    <p:extLst>
      <p:ext uri="{BB962C8B-B14F-4D97-AF65-F5344CB8AC3E}">
        <p14:creationId xmlns:p14="http://schemas.microsoft.com/office/powerpoint/2010/main" val="399985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Google App Engine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45024"/>
            <a:ext cx="3512300" cy="2752328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717032"/>
            <a:ext cx="3755331" cy="268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1772816"/>
            <a:ext cx="8064896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/>
              <a:t>GAE - </a:t>
            </a:r>
            <a:r>
              <a:rPr lang="en-IN" sz="2400" dirty="0"/>
              <a:t>web framework and cloud computing platform </a:t>
            </a:r>
            <a:endParaRPr lang="en-IN" sz="2400" dirty="0" smtClean="0"/>
          </a:p>
          <a:p>
            <a:r>
              <a:rPr lang="en-IN" sz="2400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/>
              <a:t>Developing </a:t>
            </a:r>
            <a:r>
              <a:rPr lang="en-IN" sz="2400" dirty="0"/>
              <a:t>and hosting web applications in Google-managed data </a:t>
            </a:r>
            <a:r>
              <a:rPr lang="en-IN" sz="2400" dirty="0" smtClean="0"/>
              <a:t>centres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561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332656"/>
            <a:ext cx="7772400" cy="201622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IN" sz="6600" dirty="0" smtClean="0">
                <a:solidFill>
                  <a:srgbClr val="FF0000"/>
                </a:solidFill>
              </a:rPr>
              <a:t>	</a:t>
            </a:r>
            <a:br>
              <a:rPr lang="en-IN" sz="6600" dirty="0" smtClean="0">
                <a:solidFill>
                  <a:srgbClr val="FF0000"/>
                </a:solidFill>
              </a:rPr>
            </a:br>
            <a:r>
              <a:rPr lang="en-IN" sz="6600" dirty="0" smtClean="0">
                <a:solidFill>
                  <a:srgbClr val="FF0000"/>
                </a:solidFill>
              </a:rPr>
              <a:t/>
            </a:r>
            <a:br>
              <a:rPr lang="en-IN" sz="6600" dirty="0" smtClean="0">
                <a:solidFill>
                  <a:srgbClr val="FF0000"/>
                </a:solidFill>
              </a:rPr>
            </a:br>
            <a:r>
              <a:rPr lang="en-IN" sz="6000" dirty="0" smtClean="0"/>
              <a:t>HAVE </a:t>
            </a:r>
            <a:r>
              <a:rPr lang="en-IN" sz="6000" dirty="0" smtClean="0"/>
              <a:t>AN ISSUE??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Here is your AI Buddy to hel</a:t>
            </a:r>
            <a:r>
              <a:rPr lang="en-IN" dirty="0"/>
              <a:t>p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	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5087175"/>
            <a:ext cx="6400800" cy="1752600"/>
          </a:xfrm>
        </p:spPr>
        <p:txBody>
          <a:bodyPr/>
          <a:lstStyle/>
          <a:p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“It thinks, all thanks to me”</a:t>
            </a:r>
          </a:p>
          <a:p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330897"/>
            <a:ext cx="4248472" cy="168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Hello Issue App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1"/>
          <a:stretch/>
        </p:blipFill>
        <p:spPr>
          <a:xfrm>
            <a:off x="546957" y="1600200"/>
            <a:ext cx="8050085" cy="428198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23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Data file on Google </a:t>
            </a:r>
            <a:r>
              <a:rPr lang="en-IN" dirty="0" smtClean="0"/>
              <a:t>Cloud Storage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1" b="6055"/>
          <a:stretch/>
        </p:blipFill>
        <p:spPr>
          <a:xfrm>
            <a:off x="2267744" y="1596788"/>
            <a:ext cx="4362450" cy="218364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3056"/>
            <a:ext cx="9144000" cy="272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IN" dirty="0" smtClean="0"/>
              <a:t>Flow of App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55576" y="3140968"/>
            <a:ext cx="2602042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Incident.html</a:t>
            </a:r>
          </a:p>
          <a:p>
            <a:pPr algn="ctr"/>
            <a:r>
              <a:rPr lang="en-IN" dirty="0" smtClean="0"/>
              <a:t>(</a:t>
            </a:r>
            <a:r>
              <a:rPr lang="en-IN" dirty="0" smtClean="0"/>
              <a:t>Incident Search </a:t>
            </a:r>
            <a:r>
              <a:rPr lang="en-IN" dirty="0" smtClean="0"/>
              <a:t>Form)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57618" y="2060848"/>
            <a:ext cx="1502414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60032" y="206084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886596" y="1448780"/>
            <a:ext cx="2069779" cy="122413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Print.html</a:t>
            </a:r>
          </a:p>
          <a:p>
            <a:pPr algn="ctr"/>
            <a:r>
              <a:rPr lang="en-IN" dirty="0" smtClean="0"/>
              <a:t>(Similar Incident in a table)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385825" y="4437112"/>
            <a:ext cx="1402199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88024" y="551723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814588" y="4977172"/>
            <a:ext cx="2429820" cy="11161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Notfound.html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707904" y="350100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Similar Incident found?????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4499992" y="162880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Yes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4788024" y="58052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No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95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5" b="6127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89918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781" y="0"/>
            <a:ext cx="9321781" cy="6858000"/>
          </a:xfrm>
        </p:spPr>
      </p:pic>
    </p:spTree>
    <p:extLst>
      <p:ext uri="{BB962C8B-B14F-4D97-AF65-F5344CB8AC3E}">
        <p14:creationId xmlns:p14="http://schemas.microsoft.com/office/powerpoint/2010/main" val="5472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Recommender Systems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81786"/>
            <a:ext cx="3888432" cy="3968792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63245"/>
            <a:ext cx="4232216" cy="357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1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5832648" cy="4176464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539552" y="675377"/>
            <a:ext cx="8964488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IN" sz="3200" dirty="0">
                <a:solidFill>
                  <a:prstClr val="black"/>
                </a:solidFill>
              </a:rPr>
              <a:t>Traditional programming   vs 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022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What is recommender systems??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Technology where </a:t>
            </a:r>
            <a:r>
              <a:rPr lang="en-IN" b="1" dirty="0" smtClean="0"/>
              <a:t>items</a:t>
            </a:r>
            <a:r>
              <a:rPr lang="en-IN" dirty="0" smtClean="0"/>
              <a:t> are recommended to </a:t>
            </a:r>
            <a:r>
              <a:rPr lang="en-IN" b="1" dirty="0" smtClean="0"/>
              <a:t>users</a:t>
            </a:r>
            <a:r>
              <a:rPr lang="en-IN" dirty="0" smtClean="0"/>
              <a:t> (or vice-versa e.g. Uber)</a:t>
            </a:r>
          </a:p>
          <a:p>
            <a:r>
              <a:rPr lang="en-IN" dirty="0" smtClean="0"/>
              <a:t>Knowledge Based recommender systems</a:t>
            </a:r>
          </a:p>
          <a:p>
            <a:pPr lvl="1"/>
            <a:r>
              <a:rPr lang="en-IN" dirty="0" smtClean="0"/>
              <a:t>Both </a:t>
            </a:r>
            <a:r>
              <a:rPr lang="en-IN" b="1" dirty="0" smtClean="0"/>
              <a:t>users</a:t>
            </a:r>
            <a:r>
              <a:rPr lang="en-IN" dirty="0" smtClean="0"/>
              <a:t> and </a:t>
            </a:r>
            <a:r>
              <a:rPr lang="en-IN" b="1" dirty="0" smtClean="0"/>
              <a:t>items </a:t>
            </a:r>
            <a:r>
              <a:rPr lang="en-IN" dirty="0" smtClean="0"/>
              <a:t> have attributes.</a:t>
            </a:r>
          </a:p>
          <a:p>
            <a:pPr lvl="1"/>
            <a:r>
              <a:rPr lang="en-IN" dirty="0" smtClean="0"/>
              <a:t>The more you know about both, the better the results are.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389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632"/>
            <a:ext cx="8568952" cy="3744416"/>
          </a:xfrm>
        </p:spPr>
      </p:pic>
      <p:sp>
        <p:nvSpPr>
          <p:cNvPr id="5" name="TextBox 4"/>
          <p:cNvSpPr txBox="1"/>
          <p:nvPr/>
        </p:nvSpPr>
        <p:spPr>
          <a:xfrm>
            <a:off x="539552" y="4005064"/>
            <a:ext cx="8604448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Attributes - useful information - rules &amp; patterns  used for recommendation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Item - several attributes – Similarity of items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Recommendations - based on </a:t>
            </a:r>
            <a:r>
              <a:rPr lang="en-IN" sz="2800" b="1" dirty="0" smtClean="0"/>
              <a:t>item similarity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Users described by similar attributes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Recommend items based on user-item similarity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1605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Content-Based Filtering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164269"/>
              </p:ext>
            </p:extLst>
          </p:nvPr>
        </p:nvGraphicFramePr>
        <p:xfrm>
          <a:off x="457200" y="1600200"/>
          <a:ext cx="843528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584"/>
                <a:gridCol w="1512168"/>
                <a:gridCol w="1255008"/>
                <a:gridCol w="1645920"/>
                <a:gridCol w="1851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 Inside Out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Minions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Avengers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Ant-Man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Animated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Marvel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Super Villain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Bechdel Test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Pass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Fail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Pass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Fail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Parks and Rec Alumini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Yes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No.</a:t>
                      </a:r>
                      <a:r>
                        <a:rPr lang="en-IN" sz="2400" baseline="0" dirty="0" smtClean="0"/>
                        <a:t> of Similar features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3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62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836712"/>
            <a:ext cx="4209256" cy="5429940"/>
          </a:xfrm>
        </p:spPr>
      </p:pic>
    </p:spTree>
    <p:extLst>
      <p:ext uri="{BB962C8B-B14F-4D97-AF65-F5344CB8AC3E}">
        <p14:creationId xmlns:p14="http://schemas.microsoft.com/office/powerpoint/2010/main" val="16931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7" y="2708920"/>
            <a:ext cx="7975848" cy="4008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4" r="33129"/>
          <a:stretch/>
        </p:blipFill>
        <p:spPr>
          <a:xfrm>
            <a:off x="6084168" y="514894"/>
            <a:ext cx="1774209" cy="22166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519" y="555220"/>
            <a:ext cx="4238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smtClean="0"/>
              <a:t>  Use Cases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8100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6912768" cy="352839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91378"/>
            <a:ext cx="5103198" cy="2971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75" y="476672"/>
            <a:ext cx="2952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/>
              <a:t>  Use Cases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0871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Our Problem Statement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8760087" cy="4925144"/>
          </a:xfrm>
        </p:spPr>
      </p:pic>
    </p:spTree>
    <p:extLst>
      <p:ext uri="{BB962C8B-B14F-4D97-AF65-F5344CB8AC3E}">
        <p14:creationId xmlns:p14="http://schemas.microsoft.com/office/powerpoint/2010/main" val="23896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Text Mining	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800" dirty="0" smtClean="0"/>
              <a:t>Examine large collections of written resources</a:t>
            </a:r>
          </a:p>
          <a:p>
            <a:r>
              <a:rPr lang="en-IN" sz="2800" dirty="0" smtClean="0"/>
              <a:t>Transform unstructured text into structured data(bag of words)</a:t>
            </a:r>
          </a:p>
          <a:p>
            <a:r>
              <a:rPr lang="en-IN" sz="2800" dirty="0" smtClean="0"/>
              <a:t>Here words, sentences, phrases become features</a:t>
            </a:r>
          </a:p>
          <a:p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20"/>
          <a:stretch/>
        </p:blipFill>
        <p:spPr>
          <a:xfrm>
            <a:off x="179511" y="3776790"/>
            <a:ext cx="8712969" cy="289257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12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Tfidf vectorizer to rescue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/>
              <a:t>TfidfVectorizer</a:t>
            </a:r>
            <a:r>
              <a:rPr lang="en-IN" dirty="0" smtClean="0"/>
              <a:t>()</a:t>
            </a:r>
          </a:p>
          <a:p>
            <a:r>
              <a:rPr lang="en-IN" dirty="0" smtClean="0"/>
              <a:t>Tf-idf term weighting: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tf-idf(</a:t>
            </a:r>
            <a:r>
              <a:rPr lang="en-IN" dirty="0" err="1" smtClean="0"/>
              <a:t>t,d</a:t>
            </a:r>
            <a:r>
              <a:rPr lang="en-IN" dirty="0" smtClean="0"/>
              <a:t>)  = tf(</a:t>
            </a:r>
            <a:r>
              <a:rPr lang="en-IN" dirty="0" err="1" smtClean="0"/>
              <a:t>t,d</a:t>
            </a:r>
            <a:r>
              <a:rPr lang="en-IN" dirty="0" smtClean="0"/>
              <a:t>) * idf(t)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215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Tf-idf code	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1" t="31274" r="14753" b="20800"/>
          <a:stretch/>
        </p:blipFill>
        <p:spPr>
          <a:xfrm>
            <a:off x="251520" y="1772816"/>
            <a:ext cx="8678717" cy="3773373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11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Machine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081" y="1988840"/>
            <a:ext cx="3528391" cy="452596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G</a:t>
            </a:r>
            <a:r>
              <a:rPr lang="en-IN" dirty="0" smtClean="0"/>
              <a:t>ives ability to learn</a:t>
            </a:r>
          </a:p>
          <a:p>
            <a:endParaRPr lang="en-IN" dirty="0" smtClean="0"/>
          </a:p>
          <a:p>
            <a:r>
              <a:rPr lang="en-IN" dirty="0" smtClean="0"/>
              <a:t>with Data</a:t>
            </a:r>
          </a:p>
          <a:p>
            <a:endParaRPr lang="en-IN" dirty="0" smtClean="0"/>
          </a:p>
          <a:p>
            <a:r>
              <a:rPr lang="en-IN" dirty="0" smtClean="0"/>
              <a:t>Without explicitly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476249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3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Google App Engine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45024"/>
            <a:ext cx="3512300" cy="2752328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717032"/>
            <a:ext cx="3755331" cy="268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1772816"/>
            <a:ext cx="8064896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/>
              <a:t>GAE - </a:t>
            </a:r>
            <a:r>
              <a:rPr lang="en-IN" sz="2400" dirty="0"/>
              <a:t>web framework and cloud computing platform </a:t>
            </a:r>
            <a:endParaRPr lang="en-IN" sz="2400" dirty="0" smtClean="0"/>
          </a:p>
          <a:p>
            <a:r>
              <a:rPr lang="en-IN" sz="2400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 smtClean="0"/>
              <a:t>Developing </a:t>
            </a:r>
            <a:r>
              <a:rPr lang="en-IN" sz="2400" dirty="0"/>
              <a:t>and hosting web applications in Google-managed data </a:t>
            </a:r>
            <a:r>
              <a:rPr lang="en-IN" sz="2400" dirty="0" smtClean="0"/>
              <a:t>centres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0199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>
            <a:noAutofit/>
          </a:bodyPr>
          <a:lstStyle/>
          <a:p>
            <a:r>
              <a:rPr lang="en-IN" sz="2800" dirty="0"/>
              <a:t>“Aim for simplicity in Data Science. Real creativity won’t make things more complex. Instead, it will simplify them.” 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/>
              <a:t>― </a:t>
            </a:r>
            <a:r>
              <a:rPr lang="en-IN" sz="2800" b="1" u="sng" dirty="0">
                <a:hlinkClick r:id="rId2"/>
              </a:rPr>
              <a:t>Damian Duffy Mingle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899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332656"/>
            <a:ext cx="7772400" cy="201622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en-IN" sz="6600" dirty="0" smtClean="0">
                <a:solidFill>
                  <a:srgbClr val="FF0000"/>
                </a:solidFill>
              </a:rPr>
              <a:t>	</a:t>
            </a:r>
            <a:br>
              <a:rPr lang="en-IN" sz="6600" dirty="0" smtClean="0">
                <a:solidFill>
                  <a:srgbClr val="FF0000"/>
                </a:solidFill>
              </a:rPr>
            </a:br>
            <a:r>
              <a:rPr lang="en-IN" sz="6000" dirty="0" smtClean="0"/>
              <a:t>HAVE AN ISSUE??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Here is your AI Buddy to hel</a:t>
            </a:r>
            <a:r>
              <a:rPr lang="en-IN" dirty="0"/>
              <a:t>p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	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5087175"/>
            <a:ext cx="6400800" cy="1752600"/>
          </a:xfrm>
        </p:spPr>
        <p:txBody>
          <a:bodyPr/>
          <a:lstStyle/>
          <a:p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“It thinks, all thanks to me”</a:t>
            </a:r>
          </a:p>
          <a:p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330897"/>
            <a:ext cx="4248472" cy="168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Hello Issue App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9" r="18975" b="7199"/>
          <a:stretch/>
        </p:blipFill>
        <p:spPr>
          <a:xfrm>
            <a:off x="467544" y="1796872"/>
            <a:ext cx="8136904" cy="4287726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29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Data file on Google Drive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75" t="9575" r="46100" b="34036"/>
          <a:stretch/>
        </p:blipFill>
        <p:spPr>
          <a:xfrm>
            <a:off x="539552" y="1825866"/>
            <a:ext cx="8064896" cy="365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IN" dirty="0" smtClean="0"/>
              <a:t>Flow of App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125370" y="3140968"/>
            <a:ext cx="223224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Incident.html</a:t>
            </a:r>
          </a:p>
          <a:p>
            <a:pPr algn="ctr"/>
            <a:r>
              <a:rPr lang="en-IN" dirty="0" smtClean="0"/>
              <a:t>(Incident Form)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57618" y="2060848"/>
            <a:ext cx="1502414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60032" y="206084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886596" y="1448780"/>
            <a:ext cx="2069779" cy="122413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Print.html</a:t>
            </a:r>
          </a:p>
          <a:p>
            <a:pPr algn="ctr"/>
            <a:r>
              <a:rPr lang="en-IN" dirty="0" smtClean="0"/>
              <a:t>(Similar Incident in a table)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385825" y="4437112"/>
            <a:ext cx="1402199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88024" y="551723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814588" y="4977172"/>
            <a:ext cx="2429820" cy="11161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Notfound.html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707904" y="350100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Similar Incident found?????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4499992" y="162880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Yes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4788024" y="58052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No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64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  <a:ln w="190500" cap="sq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3066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5" b="6127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2356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0648"/>
            <a:ext cx="8724516" cy="6369229"/>
          </a:xfrm>
        </p:spPr>
      </p:pic>
    </p:spTree>
    <p:extLst>
      <p:ext uri="{BB962C8B-B14F-4D97-AF65-F5344CB8AC3E}">
        <p14:creationId xmlns:p14="http://schemas.microsoft.com/office/powerpoint/2010/main" val="399890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781" y="0"/>
            <a:ext cx="9321781" cy="6858000"/>
          </a:xfrm>
        </p:spPr>
      </p:pic>
    </p:spTree>
    <p:extLst>
      <p:ext uri="{BB962C8B-B14F-4D97-AF65-F5344CB8AC3E}">
        <p14:creationId xmlns:p14="http://schemas.microsoft.com/office/powerpoint/2010/main" val="99311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t="22739" r="-220" b="22739"/>
          <a:stretch/>
        </p:blipFill>
        <p:spPr>
          <a:xfrm>
            <a:off x="0" y="2060848"/>
            <a:ext cx="9144000" cy="2866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8" y="450929"/>
            <a:ext cx="849694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4800" dirty="0" smtClean="0"/>
              <a:t>The Machine Learning Process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03563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17" y="1700808"/>
            <a:ext cx="7051923" cy="5032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0017" y="171797"/>
            <a:ext cx="7160375" cy="13849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b="1" dirty="0" smtClean="0">
                <a:effectLst/>
              </a:rPr>
              <a:t>More data beats clever algorithms, but better data beats more data.</a:t>
            </a:r>
            <a:r>
              <a:rPr lang="en-IN" sz="2400" dirty="0" smtClean="0"/>
              <a:t> </a:t>
            </a:r>
          </a:p>
          <a:p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Peter Norvig</a:t>
            </a:r>
            <a:endParaRPr lang="en-I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89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36912"/>
            <a:ext cx="6840760" cy="357672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39552" y="116632"/>
            <a:ext cx="7056784" cy="15081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600" dirty="0" smtClean="0"/>
              <a:t>Classification Of Machine Learning</a:t>
            </a:r>
          </a:p>
          <a:p>
            <a:endParaRPr lang="en-IN" sz="2800" dirty="0" smtClean="0"/>
          </a:p>
          <a:p>
            <a:r>
              <a:rPr lang="en-IN" sz="2800" dirty="0" smtClean="0"/>
              <a:t>a.) Supervised Learning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873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941</Words>
  <Application>Microsoft Office PowerPoint</Application>
  <PresentationFormat>On-screen Show (4:3)</PresentationFormat>
  <Paragraphs>249</Paragraphs>
  <Slides>69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PowerPoint Presentation</vt:lpstr>
      <vt:lpstr>Machine Learning</vt:lpstr>
      <vt:lpstr>PowerPoint Presentation</vt:lpstr>
      <vt:lpstr>PowerPoint Presentation</vt:lpstr>
      <vt:lpstr>PowerPoint Presentation</vt:lpstr>
      <vt:lpstr>Machine Learning</vt:lpstr>
      <vt:lpstr>PowerPoint Presentation</vt:lpstr>
      <vt:lpstr>PowerPoint Presentation</vt:lpstr>
      <vt:lpstr>PowerPoint Presentation</vt:lpstr>
      <vt:lpstr>b.) Unsupervised Learning</vt:lpstr>
      <vt:lpstr>PowerPoint Presentation</vt:lpstr>
      <vt:lpstr>Two types of Machine Learning Algorithms</vt:lpstr>
      <vt:lpstr>A.) Classification Algorithm</vt:lpstr>
      <vt:lpstr>B.) Regression Algorithm</vt:lpstr>
      <vt:lpstr>PowerPoint Presentation</vt:lpstr>
      <vt:lpstr>PowerPoint Presentation</vt:lpstr>
      <vt:lpstr>PowerPoint Presentation</vt:lpstr>
      <vt:lpstr>Support Vector Machine</vt:lpstr>
      <vt:lpstr>PowerPoint Presentation</vt:lpstr>
      <vt:lpstr>SVM Animation</vt:lpstr>
      <vt:lpstr>Decision Trees</vt:lpstr>
      <vt:lpstr>Decision Tree Animation</vt:lpstr>
      <vt:lpstr>Random Forests</vt:lpstr>
      <vt:lpstr>What , How??????</vt:lpstr>
      <vt:lpstr>Random Forest Simplified</vt:lpstr>
      <vt:lpstr>Neural Networks</vt:lpstr>
      <vt:lpstr>ANNs in Deep Learning</vt:lpstr>
      <vt:lpstr>Problem Statement</vt:lpstr>
      <vt:lpstr>My Project</vt:lpstr>
      <vt:lpstr>Document Classification</vt:lpstr>
      <vt:lpstr>Content-based</vt:lpstr>
      <vt:lpstr>Request-based</vt:lpstr>
      <vt:lpstr>Recommender Systems</vt:lpstr>
      <vt:lpstr>What is recommender systems??</vt:lpstr>
      <vt:lpstr>PowerPoint Presentation</vt:lpstr>
      <vt:lpstr>Content-Based Filtering</vt:lpstr>
      <vt:lpstr>Steps Involved</vt:lpstr>
      <vt:lpstr>Tfidf vectorizer to rescue</vt:lpstr>
      <vt:lpstr>Tf-idf</vt:lpstr>
      <vt:lpstr>Tf-idf code </vt:lpstr>
      <vt:lpstr>Incidents Data</vt:lpstr>
      <vt:lpstr>Google App Engine</vt:lpstr>
      <vt:lpstr>   HAVE AN ISSUE?? Here is your AI Buddy to help    </vt:lpstr>
      <vt:lpstr>Hello Issue App</vt:lpstr>
      <vt:lpstr>Data file on Google Cloud Storage</vt:lpstr>
      <vt:lpstr>Flow of App</vt:lpstr>
      <vt:lpstr>PowerPoint Presentation</vt:lpstr>
      <vt:lpstr>PowerPoint Presentation</vt:lpstr>
      <vt:lpstr>Recommender Systems</vt:lpstr>
      <vt:lpstr>What is recommender systems??</vt:lpstr>
      <vt:lpstr>PowerPoint Presentation</vt:lpstr>
      <vt:lpstr>Content-Based Filtering</vt:lpstr>
      <vt:lpstr>PowerPoint Presentation</vt:lpstr>
      <vt:lpstr>PowerPoint Presentation</vt:lpstr>
      <vt:lpstr>PowerPoint Presentation</vt:lpstr>
      <vt:lpstr>Our Problem Statement</vt:lpstr>
      <vt:lpstr>Text Mining </vt:lpstr>
      <vt:lpstr>Tfidf vectorizer to rescue</vt:lpstr>
      <vt:lpstr>Tf-idf code </vt:lpstr>
      <vt:lpstr>Google App Engine</vt:lpstr>
      <vt:lpstr>“Aim for simplicity in Data Science. Real creativity won’t make things more complex. Instead, it will simplify them.”  ― Damian Duffy Mingle</vt:lpstr>
      <vt:lpstr>  HAVE AN ISSUE?? Here is your AI Buddy to help    </vt:lpstr>
      <vt:lpstr>Hello Issue App</vt:lpstr>
      <vt:lpstr>Data file on Google Drive</vt:lpstr>
      <vt:lpstr>Flow of App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Khurana</dc:creator>
  <cp:lastModifiedBy>Krishna Khurana</cp:lastModifiedBy>
  <cp:revision>54</cp:revision>
  <dcterms:created xsi:type="dcterms:W3CDTF">2018-07-26T02:19:08Z</dcterms:created>
  <dcterms:modified xsi:type="dcterms:W3CDTF">2018-08-03T03:16:23Z</dcterms:modified>
</cp:coreProperties>
</file>